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64" r:id="rId5"/>
    <p:sldId id="276" r:id="rId6"/>
    <p:sldId id="283" r:id="rId7"/>
    <p:sldId id="281" r:id="rId8"/>
    <p:sldId id="284" r:id="rId9"/>
    <p:sldId id="266" r:id="rId10"/>
    <p:sldId id="269" r:id="rId11"/>
    <p:sldId id="282" r:id="rId12"/>
    <p:sldId id="270" r:id="rId13"/>
    <p:sldId id="268" r:id="rId14"/>
    <p:sldId id="285" r:id="rId15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howGuides="1">
      <p:cViewPr varScale="1">
        <p:scale>
          <a:sx n="107" d="100"/>
          <a:sy n="107" d="100"/>
        </p:scale>
        <p:origin x="138" y="18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4/1/2019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4/1/2019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6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171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4/1/2019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4/1/2019</a:t>
            </a:fld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1706581" indent="0">
              <a:buNone/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4/1/2019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4/1/2019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4/1/2019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 smtClean="0"/>
              <a:pPr/>
              <a:t>4/1/2019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 baseline="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2164" y="256721"/>
            <a:ext cx="7674777" cy="3298825"/>
          </a:xfrm>
        </p:spPr>
        <p:txBody>
          <a:bodyPr>
            <a:normAutofit/>
          </a:bodyPr>
          <a:lstStyle/>
          <a:p>
            <a:r>
              <a:rPr lang="en-US" sz="4400" b="1" dirty="0"/>
              <a:t>CCSDPT</a:t>
            </a:r>
            <a:br>
              <a:rPr lang="en-US" sz="4400" b="1" dirty="0"/>
            </a:br>
            <a:r>
              <a:rPr lang="en-US" sz="4400" b="1" dirty="0"/>
              <a:t>Education Sub-Committee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98268" y="3555546"/>
            <a:ext cx="7008574" cy="1244600"/>
          </a:xfrm>
        </p:spPr>
        <p:txBody>
          <a:bodyPr/>
          <a:lstStyle/>
          <a:p>
            <a:r>
              <a:rPr lang="en-US" dirty="0"/>
              <a:t>MOI Seminar – 4</a:t>
            </a:r>
            <a:r>
              <a:rPr lang="en-US" baseline="30000" dirty="0"/>
              <a:t>th</a:t>
            </a:r>
            <a:r>
              <a:rPr lang="en-US" dirty="0"/>
              <a:t> April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860" y="260456"/>
            <a:ext cx="1862170" cy="14385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149" y="5082636"/>
            <a:ext cx="2273834" cy="12049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273" y="256721"/>
            <a:ext cx="1488172" cy="14023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164" y="5013176"/>
            <a:ext cx="2633543" cy="1339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263" y="284399"/>
            <a:ext cx="1380142" cy="13980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042" y="256721"/>
            <a:ext cx="1453709" cy="14537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19" y="5078051"/>
            <a:ext cx="1171429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832520"/>
          </a:xfrm>
        </p:spPr>
        <p:txBody>
          <a:bodyPr/>
          <a:lstStyle/>
          <a:p>
            <a:pPr algn="ctr"/>
            <a:r>
              <a:rPr lang="en-US" b="1" dirty="0"/>
              <a:t>SOLUTION FOCUSED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204945" y="1196752"/>
            <a:ext cx="4973041" cy="512064"/>
          </a:xfrm>
        </p:spPr>
        <p:txBody>
          <a:bodyPr/>
          <a:lstStyle/>
          <a:p>
            <a:r>
              <a:rPr lang="en-US" dirty="0"/>
              <a:t>Challenges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454452" y="1196752"/>
            <a:ext cx="4973041" cy="512064"/>
          </a:xfrm>
        </p:spPr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5590356" y="1766028"/>
            <a:ext cx="6328151" cy="460050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2400" b="1" dirty="0"/>
              <a:t>Funding gaps </a:t>
            </a:r>
          </a:p>
          <a:p>
            <a:pPr algn="just"/>
            <a:r>
              <a:rPr lang="en-US" sz="2400" dirty="0"/>
              <a:t>Use the CCSDPT funding tracker to monitor upcoming funding gaps and work with education agencies to source funding.</a:t>
            </a:r>
          </a:p>
          <a:p>
            <a:pPr algn="just"/>
            <a:r>
              <a:rPr lang="en-US" sz="2400" dirty="0"/>
              <a:t>SVA have started their transition planning downsizing their libraries from 21-15 and handed over the running to the community to ensure sustainability</a:t>
            </a:r>
          </a:p>
          <a:p>
            <a:pPr algn="just"/>
            <a:r>
              <a:rPr lang="en-US" sz="2400" dirty="0"/>
              <a:t>Consolidation of Basic Education and nursery schools to ensure more cost efficiency. </a:t>
            </a:r>
          </a:p>
          <a:p>
            <a:pPr marL="0" indent="0">
              <a:buNone/>
            </a:pPr>
            <a:r>
              <a:rPr lang="en-US" sz="2400" b="1" dirty="0"/>
              <a:t>Other</a:t>
            </a:r>
          </a:p>
          <a:p>
            <a:r>
              <a:rPr lang="en-US" sz="2400" dirty="0"/>
              <a:t>Identify OOSC and encourage them to return to school or to access alternative pathways to education</a:t>
            </a:r>
          </a:p>
          <a:p>
            <a:r>
              <a:rPr lang="en-US" sz="2400" dirty="0"/>
              <a:t>Try to schedule returns in May or October to ensure that students can complete their exams and avail of their student transcripts to ensure smoother return to education in Myanmar</a:t>
            </a:r>
          </a:p>
          <a:p>
            <a:r>
              <a:rPr lang="en-US" sz="2400" dirty="0"/>
              <a:t>Education Stakeholders led by CBOs with NGOs taking a technical role within KKEST (Karen and </a:t>
            </a:r>
            <a:r>
              <a:rPr lang="en-US" sz="2400" dirty="0" err="1"/>
              <a:t>Karenni</a:t>
            </a:r>
            <a:r>
              <a:rPr lang="en-US" sz="2400" dirty="0"/>
              <a:t> Education Stakeholders Team</a:t>
            </a:r>
          </a:p>
          <a:p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7788" y="1747555"/>
            <a:ext cx="4977104" cy="45284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/>
              <a:t>Funding gaps across education</a:t>
            </a:r>
          </a:p>
          <a:p>
            <a:r>
              <a:rPr lang="en-US" dirty="0"/>
              <a:t>Retention of teachers across the education sector</a:t>
            </a:r>
          </a:p>
          <a:p>
            <a:r>
              <a:rPr lang="en-US" dirty="0"/>
              <a:t>Limited budgets leaving it difficult to maintain good quality implementation of education programming</a:t>
            </a:r>
          </a:p>
          <a:p>
            <a:r>
              <a:rPr lang="en-US" dirty="0"/>
              <a:t>Maintenance of school structures as safe learning environments</a:t>
            </a:r>
          </a:p>
          <a:p>
            <a:pPr marL="0" indent="0">
              <a:buNone/>
            </a:pPr>
            <a:r>
              <a:rPr lang="en-US" b="1" dirty="0"/>
              <a:t>Other</a:t>
            </a:r>
          </a:p>
          <a:p>
            <a:r>
              <a:rPr lang="en-US" dirty="0"/>
              <a:t>School drop out and OOSC</a:t>
            </a:r>
          </a:p>
          <a:p>
            <a:r>
              <a:rPr lang="en-US" dirty="0"/>
              <a:t>Students returning under </a:t>
            </a:r>
            <a:r>
              <a:rPr lang="en-US" dirty="0" err="1"/>
              <a:t>VolRep</a:t>
            </a:r>
            <a:r>
              <a:rPr lang="en-US" dirty="0"/>
              <a:t> process are leaving school before their academic year ends</a:t>
            </a:r>
          </a:p>
          <a:p>
            <a:r>
              <a:rPr lang="en-US" dirty="0"/>
              <a:t>Recognition of Refugee student and teacher learning</a:t>
            </a:r>
          </a:p>
        </p:txBody>
      </p:sp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12188825" cy="4869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8594" y="188640"/>
            <a:ext cx="112729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i="1" dirty="0">
                <a:solidFill>
                  <a:schemeClr val="tx1">
                    <a:lumMod val="60000"/>
                    <a:lumOff val="40000"/>
                  </a:schemeClr>
                </a:solidFill>
                <a:latin typeface="Agency FB" panose="020B0503020202020204" pitchFamily="34" charset="0"/>
              </a:rPr>
              <a:t>One teacher, one child, one pen, one book can change the world!!</a:t>
            </a:r>
          </a:p>
        </p:txBody>
      </p:sp>
    </p:spTree>
    <p:extLst>
      <p:ext uri="{BB962C8B-B14F-4D97-AF65-F5344CB8AC3E}">
        <p14:creationId xmlns:p14="http://schemas.microsoft.com/office/powerpoint/2010/main" val="43933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Teacher &amp; Student Statistics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56321"/>
              </p:ext>
            </p:extLst>
          </p:nvPr>
        </p:nvGraphicFramePr>
        <p:xfrm>
          <a:off x="621804" y="1919420"/>
          <a:ext cx="5613512" cy="3849202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350938">
                  <a:extLst>
                    <a:ext uri="{9D8B030D-6E8A-4147-A177-3AD203B41FA5}">
                      <a16:colId xmlns:a16="http://schemas.microsoft.com/office/drawing/2014/main" val="2063374916"/>
                    </a:ext>
                  </a:extLst>
                </a:gridCol>
                <a:gridCol w="1076961">
                  <a:extLst>
                    <a:ext uri="{9D8B030D-6E8A-4147-A177-3AD203B41FA5}">
                      <a16:colId xmlns:a16="http://schemas.microsoft.com/office/drawing/2014/main" val="2191554860"/>
                    </a:ext>
                  </a:extLst>
                </a:gridCol>
                <a:gridCol w="1076961">
                  <a:extLst>
                    <a:ext uri="{9D8B030D-6E8A-4147-A177-3AD203B41FA5}">
                      <a16:colId xmlns:a16="http://schemas.microsoft.com/office/drawing/2014/main" val="1835313215"/>
                    </a:ext>
                  </a:extLst>
                </a:gridCol>
                <a:gridCol w="1108652">
                  <a:extLst>
                    <a:ext uri="{9D8B030D-6E8A-4147-A177-3AD203B41FA5}">
                      <a16:colId xmlns:a16="http://schemas.microsoft.com/office/drawing/2014/main" val="2480256782"/>
                    </a:ext>
                  </a:extLst>
                </a:gridCol>
              </a:tblGrid>
              <a:tr h="419607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*9 camps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Students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8434385"/>
                  </a:ext>
                </a:extLst>
              </a:tr>
              <a:tr h="41960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3773377"/>
                  </a:ext>
                </a:extLst>
              </a:tr>
              <a:tr h="75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Basic Education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   10,396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   11,331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   22,722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581012"/>
                  </a:ext>
                </a:extLst>
              </a:tr>
              <a:tr h="75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ECD - Nursery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      3,560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3,416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      6,976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693434"/>
                  </a:ext>
                </a:extLst>
              </a:tr>
              <a:tr h="75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effectLst/>
                        </a:rPr>
                        <a:t>Special Education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u="none" strike="noStrike" dirty="0">
                          <a:effectLst/>
                        </a:rPr>
                        <a:t>227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         183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          410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331496"/>
                  </a:ext>
                </a:extLst>
              </a:tr>
              <a:tr h="75249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</a:rPr>
                        <a:t>    14,183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</a:rPr>
                        <a:t>    14,930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800" b="1" u="none" strike="noStrike" dirty="0">
                          <a:effectLst/>
                        </a:rPr>
                        <a:t>    30,108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1672884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329110"/>
              </p:ext>
            </p:extLst>
          </p:nvPr>
        </p:nvGraphicFramePr>
        <p:xfrm>
          <a:off x="6454452" y="1936151"/>
          <a:ext cx="5480011" cy="3849200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2684729">
                  <a:extLst>
                    <a:ext uri="{9D8B030D-6E8A-4147-A177-3AD203B41FA5}">
                      <a16:colId xmlns:a16="http://schemas.microsoft.com/office/drawing/2014/main" val="3223506943"/>
                    </a:ext>
                  </a:extLst>
                </a:gridCol>
                <a:gridCol w="793451">
                  <a:extLst>
                    <a:ext uri="{9D8B030D-6E8A-4147-A177-3AD203B41FA5}">
                      <a16:colId xmlns:a16="http://schemas.microsoft.com/office/drawing/2014/main" val="283135080"/>
                    </a:ext>
                  </a:extLst>
                </a:gridCol>
                <a:gridCol w="800732">
                  <a:extLst>
                    <a:ext uri="{9D8B030D-6E8A-4147-A177-3AD203B41FA5}">
                      <a16:colId xmlns:a16="http://schemas.microsoft.com/office/drawing/2014/main" val="34726028"/>
                    </a:ext>
                  </a:extLst>
                </a:gridCol>
                <a:gridCol w="1201099">
                  <a:extLst>
                    <a:ext uri="{9D8B030D-6E8A-4147-A177-3AD203B41FA5}">
                      <a16:colId xmlns:a16="http://schemas.microsoft.com/office/drawing/2014/main" val="2482487178"/>
                    </a:ext>
                  </a:extLst>
                </a:gridCol>
              </a:tblGrid>
              <a:tr h="389422">
                <a:tc rowSpan="2">
                  <a:txBody>
                    <a:bodyPr/>
                    <a:lstStyle/>
                    <a:p>
                      <a:pPr algn="l" fontAlgn="t"/>
                      <a:r>
                        <a:rPr lang="en-US" sz="1800" b="1" u="none" strike="noStrike" dirty="0">
                          <a:effectLst/>
                        </a:rPr>
                        <a:t>*9 camps</a:t>
                      </a:r>
                      <a:endParaRPr lang="en-US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Teachers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Total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12896"/>
                  </a:ext>
                </a:extLst>
              </a:tr>
              <a:tr h="38942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F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565472"/>
                  </a:ext>
                </a:extLst>
              </a:tr>
              <a:tr h="767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Basic Education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341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748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1,089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662418"/>
                  </a:ext>
                </a:extLst>
              </a:tr>
              <a:tr h="767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ECD - Nursery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  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423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effectLst/>
                        </a:rPr>
                        <a:t>440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683165"/>
                  </a:ext>
                </a:extLst>
              </a:tr>
              <a:tr h="767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Special Education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0 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  71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            71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8109831"/>
                  </a:ext>
                </a:extLst>
              </a:tr>
              <a:tr h="767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effectLst/>
                        </a:rPr>
                        <a:t>TOTAL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         358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     1,242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effectLst/>
                        </a:rPr>
                        <a:t>     1,600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585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L new teacher training July 0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56"/>
            <a:ext cx="7822604" cy="3104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PF0N5VAP\Desktop\2018 Nov MRML Pre Report\2018 MRML Pre Nov Group\DSC0165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28235"/>
            <a:ext cx="7822603" cy="37297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710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017663" cy="832520"/>
          </a:xfrm>
        </p:spPr>
        <p:txBody>
          <a:bodyPr/>
          <a:lstStyle/>
          <a:p>
            <a:pPr algn="ctr"/>
            <a:r>
              <a:rPr lang="en-US" b="1" dirty="0"/>
              <a:t>2018 EDUCATION OUTCOMES</a:t>
            </a:r>
          </a:p>
        </p:txBody>
      </p:sp>
      <p:pic>
        <p:nvPicPr>
          <p:cNvPr id="5" name="Picture 4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29" y="939806"/>
            <a:ext cx="2736304" cy="248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6" name="Picture 5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796" y="4653136"/>
            <a:ext cx="2528015" cy="217739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8" name="Picture 7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66913" y="4438876"/>
            <a:ext cx="2484500" cy="248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9" name="Picture 8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3864" y="4400884"/>
            <a:ext cx="2788660" cy="248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0" name="Picture 9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40320" y="843815"/>
            <a:ext cx="2484500" cy="248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8188" y="908720"/>
            <a:ext cx="2722068" cy="248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6954" y="1519182"/>
            <a:ext cx="242406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853</a:t>
            </a:r>
          </a:p>
          <a:p>
            <a:r>
              <a:rPr lang="en-US" sz="2000" b="1" dirty="0"/>
              <a:t>Teachers  Trained </a:t>
            </a:r>
          </a:p>
          <a:p>
            <a:pPr algn="ctr"/>
            <a:r>
              <a:rPr lang="en-US" sz="2000" b="1" dirty="0"/>
              <a:t>Basic Education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75622" y="5151064"/>
            <a:ext cx="26548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34,600</a:t>
            </a:r>
          </a:p>
          <a:p>
            <a:pPr algn="ctr"/>
            <a:r>
              <a:rPr lang="en-US" sz="2000" b="1" dirty="0"/>
              <a:t>Mine Risk Education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72164" y="4926223"/>
            <a:ext cx="171553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409,488</a:t>
            </a:r>
          </a:p>
          <a:p>
            <a:pPr algn="ctr"/>
            <a:r>
              <a:rPr lang="en-US" sz="2000" b="1" dirty="0"/>
              <a:t>Library Users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>
                <a:solidFill>
                  <a:srgbClr val="0070C0"/>
                </a:solidFill>
              </a:rPr>
              <a:t>155,971</a:t>
            </a:r>
          </a:p>
          <a:p>
            <a:pPr algn="ctr"/>
            <a:r>
              <a:rPr lang="en-US" sz="2000" b="1" dirty="0"/>
              <a:t>Books Lent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99327" y="1495366"/>
            <a:ext cx="227979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700</a:t>
            </a:r>
          </a:p>
          <a:p>
            <a:pPr algn="ctr"/>
            <a:r>
              <a:rPr lang="en-US" sz="2000" b="1" dirty="0"/>
              <a:t>Nursery </a:t>
            </a:r>
          </a:p>
          <a:p>
            <a:pPr algn="ctr"/>
            <a:r>
              <a:rPr lang="en-US" sz="2000" b="1" dirty="0"/>
              <a:t>Teachers Trained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42372" y="1528875"/>
            <a:ext cx="218681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73</a:t>
            </a:r>
          </a:p>
          <a:p>
            <a:pPr algn="ctr"/>
            <a:r>
              <a:rPr lang="en-US" sz="2000" b="1" dirty="0"/>
              <a:t>School Buildings</a:t>
            </a:r>
          </a:p>
          <a:p>
            <a:pPr algn="ctr"/>
            <a:r>
              <a:rPr lang="en-US" sz="2000" b="1" dirty="0"/>
              <a:t>Repaired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82644" y="5005625"/>
            <a:ext cx="2052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5,077</a:t>
            </a:r>
          </a:p>
          <a:p>
            <a:pPr algn="ctr"/>
            <a:r>
              <a:rPr lang="en-US" sz="2000" b="1" dirty="0"/>
              <a:t>Participated in </a:t>
            </a:r>
          </a:p>
          <a:p>
            <a:pPr algn="ctr"/>
            <a:r>
              <a:rPr lang="en-US" sz="2000" b="1" dirty="0"/>
              <a:t>PTA Meetings</a:t>
            </a:r>
          </a:p>
        </p:txBody>
      </p:sp>
      <p:pic>
        <p:nvPicPr>
          <p:cNvPr id="28" name="Picture 27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5629" y="2564904"/>
            <a:ext cx="2765501" cy="248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29" name="Picture 28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5780" y="2779797"/>
            <a:ext cx="2968639" cy="248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pic>
        <p:nvPicPr>
          <p:cNvPr id="30" name="Picture 29"/>
          <p:cNvPicPr/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22039" y="2708920"/>
            <a:ext cx="2484500" cy="24845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/>
            </a:ext>
          </a:extLst>
        </p:spPr>
      </p:pic>
      <p:sp>
        <p:nvSpPr>
          <p:cNvPr id="34" name="TextBox 33"/>
          <p:cNvSpPr txBox="1"/>
          <p:nvPr/>
        </p:nvSpPr>
        <p:spPr>
          <a:xfrm>
            <a:off x="2165786" y="3083963"/>
            <a:ext cx="298350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2,792</a:t>
            </a:r>
          </a:p>
          <a:p>
            <a:pPr algn="ctr"/>
            <a:r>
              <a:rPr lang="en-US" sz="2000" b="1" dirty="0"/>
              <a:t>Attended</a:t>
            </a:r>
          </a:p>
          <a:p>
            <a:pPr algn="ctr"/>
            <a:r>
              <a:rPr lang="en-US" sz="2000" b="1" dirty="0"/>
              <a:t>Education Information </a:t>
            </a:r>
          </a:p>
          <a:p>
            <a:pPr algn="ctr"/>
            <a:r>
              <a:rPr lang="en-US" sz="2000" b="1" dirty="0"/>
              <a:t>Sessions in Prep </a:t>
            </a:r>
          </a:p>
          <a:p>
            <a:pPr algn="ctr"/>
            <a:r>
              <a:rPr lang="en-US" sz="2000" b="1" dirty="0"/>
              <a:t>for Return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880021" y="3196626"/>
            <a:ext cx="22797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564</a:t>
            </a:r>
          </a:p>
          <a:p>
            <a:pPr algn="ctr"/>
            <a:r>
              <a:rPr lang="en-US" sz="2000" b="1" dirty="0"/>
              <a:t>Teachers Trained</a:t>
            </a:r>
          </a:p>
          <a:p>
            <a:pPr algn="ctr"/>
            <a:r>
              <a:rPr lang="en-US" sz="2000" b="1" dirty="0"/>
              <a:t>Child Protection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25885" y="3077778"/>
            <a:ext cx="206498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297</a:t>
            </a:r>
          </a:p>
          <a:p>
            <a:pPr algn="ctr"/>
            <a:r>
              <a:rPr lang="en-US" sz="2000" b="1" dirty="0"/>
              <a:t>Children OOSC</a:t>
            </a:r>
          </a:p>
          <a:p>
            <a:pPr algn="ctr"/>
            <a:r>
              <a:rPr lang="en-US" sz="2000" b="1" dirty="0"/>
              <a:t>Returned to</a:t>
            </a:r>
          </a:p>
          <a:p>
            <a:pPr algn="ctr"/>
            <a:r>
              <a:rPr lang="en-US" sz="2000" b="1" dirty="0"/>
              <a:t> Education</a:t>
            </a:r>
          </a:p>
        </p:txBody>
      </p:sp>
    </p:spTree>
    <p:extLst>
      <p:ext uri="{BB962C8B-B14F-4D97-AF65-F5344CB8AC3E}">
        <p14:creationId xmlns:p14="http://schemas.microsoft.com/office/powerpoint/2010/main" val="334761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PF0N5VAP\Downloads\152938285407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426"/>
            <a:ext cx="6336704" cy="3456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0435" y="2852935"/>
            <a:ext cx="5878389" cy="40047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56809"/>
            <a:ext cx="6310435" cy="34009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452" y="426"/>
            <a:ext cx="5734372" cy="285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9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40" y="288032"/>
            <a:ext cx="8064896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EDUCATION AREAS OF PRIORITY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484784"/>
            <a:ext cx="8819241" cy="5544616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Children in the 9 temporary shelters along the Thai</a:t>
            </a:r>
            <a:r>
              <a:rPr lang="th-TH" sz="2000" b="1" dirty="0">
                <a:solidFill>
                  <a:schemeClr val="accent4">
                    <a:lumMod val="75000"/>
                  </a:schemeClr>
                </a:solidFill>
              </a:rPr>
              <a:t>/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Myanmar border continue to have access to quality basic education, including early childhood, primary, secondary and special education, for as long as the camps exist</a:t>
            </a:r>
            <a:r>
              <a:rPr lang="th-TH" sz="20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just"/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Carry out urgent school repairs and refurbishments to ensure a safe and secure learning environment for children and teachers</a:t>
            </a:r>
          </a:p>
          <a:p>
            <a:pPr algn="just"/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Continue to develop the capacities and sustainability of CBOs and PTAs to manage and monitor the provision of basic education services with progressively greater independence </a:t>
            </a:r>
          </a:p>
          <a:p>
            <a:pPr algn="just"/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 Identify and explore ways to ensure the most efficient use of resources, for example through school consolidation, as well as through the handover, consolidation or streamlining of certain activities </a:t>
            </a:r>
            <a:r>
              <a:rPr lang="th-TH" sz="2000" b="1" dirty="0">
                <a:solidFill>
                  <a:schemeClr val="accent4">
                    <a:lumMod val="75000"/>
                  </a:schemeClr>
                </a:solidFill>
              </a:rPr>
              <a:t>(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e</a:t>
            </a:r>
            <a:r>
              <a:rPr lang="th-TH" sz="2000" b="1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g</a:t>
            </a:r>
            <a:r>
              <a:rPr lang="th-TH" sz="2000" b="1" dirty="0">
                <a:solidFill>
                  <a:schemeClr val="accent4">
                    <a:lumMod val="75000"/>
                  </a:schemeClr>
                </a:solidFill>
              </a:rPr>
              <a:t>. 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teacher training, NFL</a:t>
            </a:r>
            <a:r>
              <a:rPr lang="th-TH" sz="2000" b="1" dirty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DB41B9-66A2-49E3-82F3-2BD88F9D5A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371" y="0"/>
            <a:ext cx="6454453" cy="6858000"/>
          </a:xfrm>
          <a:prstGeom prst="rect">
            <a:avLst/>
          </a:prstGeom>
        </p:spPr>
      </p:pic>
      <p:pic>
        <p:nvPicPr>
          <p:cNvPr id="6" name="Picture 5" descr="20181022_10380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73437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110636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b="1" dirty="0"/>
              <a:t>EDUCATION AREAS OF PRIORITY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2623" y="1196752"/>
            <a:ext cx="8442069" cy="5472608"/>
          </a:xfrm>
          <a:prstGeom prst="rect">
            <a:avLst/>
          </a:prstGeom>
        </p:spPr>
        <p:txBody>
          <a:bodyPr vert="horz" lIns="121899" tIns="60949" rIns="121899" bIns="60949" rtlCol="0" anchor="b">
            <a:normAutofit fontScale="77500" lnSpcReduction="20000"/>
          </a:bodyPr>
          <a:lstStyle>
            <a:lvl1pPr marL="0" indent="0" algn="l" defTabSz="1218987" rtl="0" eaLnBrk="1" latinLnBrk="0" hangingPunct="1">
              <a:lnSpc>
                <a:spcPct val="95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10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5000"/>
              </a:lnSpc>
              <a:spcBef>
                <a:spcPts val="1066"/>
              </a:spcBef>
              <a:buSzPct val="90000"/>
              <a:buFont typeface="Century Gothic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accent4">
                    <a:lumMod val="75000"/>
                  </a:schemeClr>
                </a:solidFill>
              </a:rPr>
              <a:t>Refugees are supported in decision</a:t>
            </a:r>
            <a:r>
              <a:rPr lang="th-TH" sz="2900" b="1" i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2900" b="1" dirty="0">
                <a:solidFill>
                  <a:schemeClr val="accent4">
                    <a:lumMod val="75000"/>
                  </a:schemeClr>
                </a:solidFill>
              </a:rPr>
              <a:t>making and preparation for</a:t>
            </a:r>
            <a:r>
              <a:rPr lang="th-TH" sz="2900" b="1" i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900" b="1" dirty="0">
                <a:solidFill>
                  <a:schemeClr val="accent4">
                    <a:lumMod val="75000"/>
                  </a:schemeClr>
                </a:solidFill>
              </a:rPr>
              <a:t>durable solutions and a future outside the camps, including voluntary repatriation to Myanmar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US" sz="29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accent4">
                    <a:lumMod val="75000"/>
                  </a:schemeClr>
                </a:solidFill>
              </a:rPr>
              <a:t>Continue to gather data for teacher recognition and to offer a proof of qualification package to all camp</a:t>
            </a:r>
            <a:r>
              <a:rPr lang="th-TH" sz="2900" b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2900" b="1" dirty="0">
                <a:solidFill>
                  <a:schemeClr val="accent4">
                    <a:lumMod val="75000"/>
                  </a:schemeClr>
                </a:solidFill>
              </a:rPr>
              <a:t>based education staff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9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accent4">
                    <a:lumMod val="75000"/>
                  </a:schemeClr>
                </a:solidFill>
              </a:rPr>
              <a:t>Continue to strengthen cross</a:t>
            </a:r>
            <a:r>
              <a:rPr lang="th-TH" sz="2900" b="1" i="1" dirty="0">
                <a:solidFill>
                  <a:schemeClr val="accent4">
                    <a:lumMod val="75000"/>
                  </a:schemeClr>
                </a:solidFill>
              </a:rPr>
              <a:t>-</a:t>
            </a:r>
            <a:r>
              <a:rPr lang="en-US" sz="2900" b="1" dirty="0">
                <a:solidFill>
                  <a:schemeClr val="accent4">
                    <a:lumMod val="75000"/>
                  </a:schemeClr>
                </a:solidFill>
              </a:rPr>
              <a:t>border cooperation and information sharing in order to be able to provide accurate information to refugees about education services available at planned return sites in Myanmar </a:t>
            </a:r>
          </a:p>
          <a:p>
            <a:pPr marL="457200" lvl="1" indent="-457200" algn="just">
              <a:buFont typeface="Arial" panose="020B0604020202020204" pitchFamily="34" charset="0"/>
              <a:buChar char="•"/>
            </a:pPr>
            <a:endParaRPr lang="en-US" sz="29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accent4">
                    <a:lumMod val="75000"/>
                  </a:schemeClr>
                </a:solidFill>
              </a:rPr>
              <a:t>Coordinate with MOI to ensure access to education for children in 9 refugee camps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9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900" b="1" dirty="0">
                <a:solidFill>
                  <a:schemeClr val="accent4">
                    <a:lumMod val="75000"/>
                  </a:schemeClr>
                </a:solidFill>
              </a:rPr>
              <a:t>Collaborate with MOI to advocate for recognition and integration of student’s learning with the Myanmar Government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4786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787940.potx" id="{F769AD3B-90E4-4F81-9CF2-8BD9F607FEC3}" vid="{18F656D2-BE2F-4155-8430-D393897A45F9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01D382-32B0-43EE-932C-28906AF3761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  <ds:schemaRef ds:uri="4873beb7-5857-4685-be1f-d57550cc96cc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232</TotalTime>
  <Words>539</Words>
  <Application>Microsoft Office PowerPoint</Application>
  <PresentationFormat>Custom</PresentationFormat>
  <Paragraphs>119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Agency FB</vt:lpstr>
      <vt:lpstr>Arial</vt:lpstr>
      <vt:lpstr>Calibri</vt:lpstr>
      <vt:lpstr>Century Gothic</vt:lpstr>
      <vt:lpstr>Books 16x9</vt:lpstr>
      <vt:lpstr>CCSDPT Education Sub-Committee</vt:lpstr>
      <vt:lpstr>Teacher &amp; Student Statistics</vt:lpstr>
      <vt:lpstr>PowerPoint Presentation</vt:lpstr>
      <vt:lpstr>2018 EDUCATION OUTCOMES</vt:lpstr>
      <vt:lpstr>PowerPoint Presentation</vt:lpstr>
      <vt:lpstr>EDUCATION AREAS OF PRIORITY</vt:lpstr>
      <vt:lpstr>PowerPoint Presentation</vt:lpstr>
      <vt:lpstr>EDUCATION AREAS OF PRIORITY</vt:lpstr>
      <vt:lpstr>PowerPoint Presentation</vt:lpstr>
      <vt:lpstr>SOLUTION FOCUSED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CCSDPT Education Sub-Committee</dc:title>
  <dc:creator>PF0N5VAP</dc:creator>
  <cp:lastModifiedBy>Tik_CCSDPT</cp:lastModifiedBy>
  <cp:revision>24</cp:revision>
  <dcterms:created xsi:type="dcterms:W3CDTF">2019-03-30T07:17:39Z</dcterms:created>
  <dcterms:modified xsi:type="dcterms:W3CDTF">2019-04-01T01:44:34Z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